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7" r:id="rId2"/>
    <p:sldId id="331" r:id="rId3"/>
    <p:sldId id="371" r:id="rId4"/>
    <p:sldId id="316" r:id="rId5"/>
    <p:sldId id="317" r:id="rId6"/>
    <p:sldId id="318" r:id="rId7"/>
    <p:sldId id="328" r:id="rId8"/>
    <p:sldId id="329" r:id="rId9"/>
    <p:sldId id="315" r:id="rId10"/>
    <p:sldId id="320" r:id="rId11"/>
    <p:sldId id="372" r:id="rId12"/>
    <p:sldId id="375" r:id="rId13"/>
    <p:sldId id="373" r:id="rId14"/>
    <p:sldId id="334" r:id="rId15"/>
    <p:sldId id="365" r:id="rId16"/>
    <p:sldId id="364" r:id="rId17"/>
    <p:sldId id="343" r:id="rId18"/>
    <p:sldId id="344" r:id="rId19"/>
    <p:sldId id="346" r:id="rId20"/>
    <p:sldId id="345" r:id="rId21"/>
    <p:sldId id="330" r:id="rId22"/>
    <p:sldId id="366" r:id="rId23"/>
    <p:sldId id="374" r:id="rId24"/>
    <p:sldId id="367" r:id="rId25"/>
    <p:sldId id="347" r:id="rId26"/>
    <p:sldId id="348" r:id="rId27"/>
    <p:sldId id="349" r:id="rId28"/>
    <p:sldId id="368" r:id="rId29"/>
    <p:sldId id="369" r:id="rId30"/>
    <p:sldId id="370" r:id="rId31"/>
    <p:sldId id="309" r:id="rId32"/>
    <p:sldId id="281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520"/>
    <p:restoredTop sz="94663"/>
  </p:normalViewPr>
  <p:slideViewPr>
    <p:cSldViewPr snapToGrid="0" snapToObjects="1">
      <p:cViewPr varScale="1">
        <p:scale>
          <a:sx n="98" d="100"/>
          <a:sy n="98" d="100"/>
        </p:scale>
        <p:origin x="200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2:00:45.09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20937 14443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93487-70D1-CE47-966E-3CA28F73773A}" type="datetimeFigureOut">
              <a:rPr kumimoji="1" lang="zh-CN" altLang="en-US" smtClean="0"/>
              <a:t>2020/4/23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D8903-49E7-9B4D-91C9-E7AFABA384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4957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D8903-49E7-9B4D-91C9-E7AFABA38453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1643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439D8B-98D8-EE40-9E47-A3179D582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D80FCBA-57C2-884E-A61C-FCA51D24E3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E7D164-2F76-1F46-8840-8E4369770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75856-CC2A-ED4F-94F7-18CFC6115D81}" type="datetimeFigureOut">
              <a:rPr kumimoji="1" lang="zh-CN" altLang="en-US" smtClean="0"/>
              <a:t>2020/4/23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154B06-DC4C-C54E-8EEA-4B1E44E5C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5E46E0-6588-7B4C-9745-085D33AD3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4922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41D07F-22C1-0B4C-8B24-17426B78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6D63C44-DE09-2644-AD6B-C8F250023C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3A3AAC-B44D-924F-BF81-A4BCBC35C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75856-CC2A-ED4F-94F7-18CFC6115D81}" type="datetimeFigureOut">
              <a:rPr kumimoji="1" lang="zh-CN" altLang="en-US" smtClean="0"/>
              <a:t>2020/4/23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2506F9-66C7-034B-BEE4-FAC990E84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19449D-F9DB-0B48-AE05-6939D2529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6224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64B315F-A1AA-8740-BC60-D081067A80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EEDF155-9126-9846-96F4-E793C0707D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42E729-919C-FF4D-8B57-4C7FE1478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75856-CC2A-ED4F-94F7-18CFC6115D81}" type="datetimeFigureOut">
              <a:rPr kumimoji="1" lang="zh-CN" altLang="en-US" smtClean="0"/>
              <a:t>2020/4/23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B97A4A-1958-254D-8429-758A16FCE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7CCE5F-8E67-494E-839D-681E8E3ED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7090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A9121-1EE8-B741-834D-CFC8E2EFA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F7EAF0-8AFA-0B4E-A39B-920ABD58A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269EF1-2128-3C46-A0B6-6339A8E75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75856-CC2A-ED4F-94F7-18CFC6115D81}" type="datetimeFigureOut">
              <a:rPr kumimoji="1" lang="zh-CN" altLang="en-US" smtClean="0"/>
              <a:t>2020/4/23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01AFCF-4C24-9146-A97B-3276C276F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D19676-E4BE-4848-A775-BFD531434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2314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159530-4E23-B84E-A58C-D6681BA75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648AA8-9DBD-084A-BDBB-499BE1EB0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F20290-1A73-4349-828A-7B3F512CB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75856-CC2A-ED4F-94F7-18CFC6115D81}" type="datetimeFigureOut">
              <a:rPr kumimoji="1" lang="zh-CN" altLang="en-US" smtClean="0"/>
              <a:t>2020/4/23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1A53AA-D537-8248-9B51-D57570E06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3E310F-A5CE-7641-AEC6-6B794D2B7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8162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1F966-AF74-6447-8438-40DE6E0EE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7188ED-D6EE-5E4E-9423-344B002DE9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9FC1405-8020-F943-BCFF-544D7B537A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20A56E6-CB93-9342-9683-F2E803A72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75856-CC2A-ED4F-94F7-18CFC6115D81}" type="datetimeFigureOut">
              <a:rPr kumimoji="1" lang="zh-CN" altLang="en-US" smtClean="0"/>
              <a:t>2020/4/23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49B0C9-69EC-674C-AE27-E948F44E1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CD4157-87C3-654B-A167-FE0762BA6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7519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94284B-4DEA-AC44-A6FD-1578B1A72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7379BA-A3CE-BC4E-A26D-F3C973D08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8AB15D9-2CFB-4E43-8CE5-FF6CF3A1E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3020204-3E23-F24F-B638-45EEB44AC2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8B8BB7F-95AB-0247-B92B-F09DA5D521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0FC2C21-3B18-A34E-B8D4-1EFF89734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75856-CC2A-ED4F-94F7-18CFC6115D81}" type="datetimeFigureOut">
              <a:rPr kumimoji="1" lang="zh-CN" altLang="en-US" smtClean="0"/>
              <a:t>2020/4/23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D0A4869-A677-6149-A493-754D00CB1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7C1B6A1-8074-E144-B5B4-B9A9AA235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8242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30D21C-6F91-2244-899E-CDF9865AE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27F43FD-D89D-E746-B3F3-3F2514284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75856-CC2A-ED4F-94F7-18CFC6115D81}" type="datetimeFigureOut">
              <a:rPr kumimoji="1" lang="zh-CN" altLang="en-US" smtClean="0"/>
              <a:t>2020/4/23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84D15C7-8C75-424F-8388-3951F3680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EF77A48-A130-4E45-B7A7-7466281AA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468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B9A42C4-1BB6-DA4F-9A02-53FF0644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75856-CC2A-ED4F-94F7-18CFC6115D81}" type="datetimeFigureOut">
              <a:rPr kumimoji="1" lang="zh-CN" altLang="en-US" smtClean="0"/>
              <a:t>2020/4/23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95E89CF-A409-E343-9D0F-FEECACA63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73BCCC-6920-5542-BA6F-0FC3C5373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3666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AC8CC1-8EA9-4149-959A-D9283300A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09E7DB-1D8E-174C-AA9C-993182F1E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D5D3010-DFAD-784D-A2C4-F3DC2D17D1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DCB53BE-DCB3-3442-B7D1-B2A9C899E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75856-CC2A-ED4F-94F7-18CFC6115D81}" type="datetimeFigureOut">
              <a:rPr kumimoji="1" lang="zh-CN" altLang="en-US" smtClean="0"/>
              <a:t>2020/4/23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CF8B039-92CA-FF4F-B730-27160CDF5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03850D-20D7-BA49-9B1D-BF70B2F3A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0107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C2BE55-24C5-6049-B5B5-55E9F6BD4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7F8564E-EF1D-1947-95FA-E4B7FC2523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1167FAE-F692-554E-B80D-204692E8C2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2F8165F-C1C4-9B49-B2AA-7E39B61F5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75856-CC2A-ED4F-94F7-18CFC6115D81}" type="datetimeFigureOut">
              <a:rPr kumimoji="1" lang="zh-CN" altLang="en-US" smtClean="0"/>
              <a:t>2020/4/23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BE5FFE-CFD2-6549-985F-9B6A8CD97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40CF919-0A08-A640-9D1D-E8F86C580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0673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57B8273-FB6D-2448-80E6-0690420DE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E7F8D1-5E13-164C-B207-457934001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5E4959-63E3-1A45-AD40-94211D0D45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75856-CC2A-ED4F-94F7-18CFC6115D81}" type="datetimeFigureOut">
              <a:rPr kumimoji="1" lang="zh-CN" altLang="en-US" smtClean="0"/>
              <a:t>2020/4/23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3F4BF6-550F-D942-A4D2-84B754BAA5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60EEA1-82DE-4C4F-A96B-02E5511F1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9635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0D3A231-34CD-3446-BC66-86700D25F4B7}"/>
              </a:ext>
            </a:extLst>
          </p:cNvPr>
          <p:cNvSpPr txBox="1">
            <a:spLocks/>
          </p:cNvSpPr>
          <p:nvPr/>
        </p:nvSpPr>
        <p:spPr>
          <a:xfrm>
            <a:off x="838200" y="29264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/>
              <a:t>问答摘要与推理</a:t>
            </a:r>
            <a:endParaRPr kumimoji="1" lang="en-US" altLang="zh-CN" dirty="0"/>
          </a:p>
          <a:p>
            <a:r>
              <a:rPr kumimoji="1" lang="zh-CN" altLang="en-US" dirty="0"/>
              <a:t>词向量实践与</a:t>
            </a:r>
            <a:r>
              <a:rPr kumimoji="1" lang="en-US" altLang="zh-CN" dirty="0"/>
              <a:t>RNNs</a:t>
            </a:r>
            <a:endParaRPr kumimoji="1"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D92507CB-47FF-C244-97C5-CD4587AEF5BF}"/>
              </a:ext>
            </a:extLst>
          </p:cNvPr>
          <p:cNvSpPr txBox="1">
            <a:spLocks/>
          </p:cNvSpPr>
          <p:nvPr/>
        </p:nvSpPr>
        <p:spPr>
          <a:xfrm>
            <a:off x="838200" y="8185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5400" b="1" dirty="0"/>
              <a:t>HCT</a:t>
            </a:r>
            <a:r>
              <a:rPr lang="zh-CN" altLang="en-US" sz="5400" b="1" dirty="0"/>
              <a:t> </a:t>
            </a:r>
            <a:r>
              <a:rPr lang="en-US" altLang="zh-CN" sz="5400" b="1" dirty="0"/>
              <a:t>NLP</a:t>
            </a:r>
            <a:r>
              <a:rPr lang="zh-CN" altLang="en-US" sz="5400" b="1" dirty="0"/>
              <a:t> </a:t>
            </a:r>
            <a:r>
              <a:rPr lang="en-US" altLang="zh-CN" sz="5400" b="1" dirty="0"/>
              <a:t>Week</a:t>
            </a:r>
            <a:r>
              <a:rPr lang="zh-CN" altLang="en-US" sz="5400" b="1" dirty="0"/>
              <a:t> </a:t>
            </a:r>
            <a:r>
              <a:rPr lang="en-US" altLang="zh-CN" sz="5400" b="1" dirty="0"/>
              <a:t>2</a:t>
            </a:r>
            <a:endParaRPr kumimoji="1" lang="zh-CN" altLang="en-US" sz="54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BE56400C-D60A-0B40-9738-1B7309A8C6BC}"/>
                  </a:ext>
                </a:extLst>
              </p14:cNvPr>
              <p14:cNvContentPartPr/>
              <p14:nvPr/>
            </p14:nvContentPartPr>
            <p14:xfrm>
              <a:off x="7537320" y="5199480"/>
              <a:ext cx="360" cy="36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BE56400C-D60A-0B40-9738-1B7309A8C6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27960" y="51901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4014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Negative Sampling</a:t>
            </a:r>
          </a:p>
        </p:txBody>
      </p:sp>
    </p:spTree>
    <p:extLst>
      <p:ext uri="{BB962C8B-B14F-4D97-AF65-F5344CB8AC3E}">
        <p14:creationId xmlns:p14="http://schemas.microsoft.com/office/powerpoint/2010/main" val="937598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B0085-1EB5-D246-A985-05CBE0274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1184275"/>
            <a:ext cx="3932237" cy="1600200"/>
          </a:xfrm>
        </p:spPr>
        <p:txBody>
          <a:bodyPr>
            <a:normAutofit/>
          </a:bodyPr>
          <a:lstStyle/>
          <a:p>
            <a:r>
              <a:rPr kumimoji="1" lang="en-US" altLang="zh-CN" sz="6600" b="1" dirty="0"/>
              <a:t>Outline</a:t>
            </a:r>
            <a:endParaRPr kumimoji="1" lang="zh-CN" altLang="en-US" sz="6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A28D46-7E9A-2D4A-849A-5FBAFA92C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08" y="1990321"/>
            <a:ext cx="6172200" cy="4873625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词向量计算两种优化方法</a:t>
            </a:r>
          </a:p>
          <a:p>
            <a:r>
              <a:rPr lang="zh-CN" altLang="en-US" sz="3600" dirty="0"/>
              <a:t>词向量在工程中的具体实现</a:t>
            </a:r>
          </a:p>
          <a:p>
            <a:r>
              <a:rPr lang="en-US" altLang="zh-CN" sz="3600" dirty="0">
                <a:solidFill>
                  <a:schemeClr val="bg1">
                    <a:lumMod val="65000"/>
                  </a:schemeClr>
                </a:solidFill>
              </a:rPr>
              <a:t>RNN</a:t>
            </a: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递归神经网络结构</a:t>
            </a:r>
          </a:p>
          <a:p>
            <a:r>
              <a:rPr lang="en" altLang="zh-CN" sz="3600" dirty="0">
                <a:solidFill>
                  <a:schemeClr val="bg1">
                    <a:lumMod val="65000"/>
                  </a:schemeClr>
                </a:solidFill>
              </a:rPr>
              <a:t>RNN</a:t>
            </a:r>
            <a:r>
              <a:rPr lang="zh-CN" altLang="en" sz="3600" dirty="0">
                <a:solidFill>
                  <a:schemeClr val="bg1">
                    <a:lumMod val="65000"/>
                  </a:schemeClr>
                </a:solidFill>
              </a:rPr>
              <a:t>、</a:t>
            </a:r>
            <a:r>
              <a:rPr lang="en" altLang="zh-CN" sz="3600" dirty="0">
                <a:solidFill>
                  <a:schemeClr val="bg1">
                    <a:lumMod val="65000"/>
                  </a:schemeClr>
                </a:solidFill>
              </a:rPr>
              <a:t>LSTM</a:t>
            </a:r>
            <a:r>
              <a:rPr lang="zh-CN" altLang="en" sz="3600" dirty="0">
                <a:solidFill>
                  <a:schemeClr val="bg1">
                    <a:lumMod val="65000"/>
                  </a:schemeClr>
                </a:solidFill>
              </a:rPr>
              <a:t>、</a:t>
            </a:r>
            <a:r>
              <a:rPr lang="en" altLang="zh-CN" sz="3600" dirty="0">
                <a:solidFill>
                  <a:schemeClr val="bg1">
                    <a:lumMod val="65000"/>
                  </a:schemeClr>
                </a:solidFill>
              </a:rPr>
              <a:t>GRU</a:t>
            </a: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199ACDE1-EA94-4040-9486-4FB5B9BA4318}"/>
              </a:ext>
            </a:extLst>
          </p:cNvPr>
          <p:cNvCxnSpPr/>
          <p:nvPr/>
        </p:nvCxnSpPr>
        <p:spPr>
          <a:xfrm>
            <a:off x="4488873" y="935181"/>
            <a:ext cx="0" cy="49876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796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AC139C-B59B-F44C-85AB-3DEDD98DF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49D8EA-917C-E844-B503-3875BF013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详见</a:t>
            </a:r>
            <a:r>
              <a:rPr kumimoji="1" lang="en-US" altLang="zh-CN" dirty="0" err="1"/>
              <a:t>jupyter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7511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B0085-1EB5-D246-A985-05CBE0274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1184275"/>
            <a:ext cx="3932237" cy="1600200"/>
          </a:xfrm>
        </p:spPr>
        <p:txBody>
          <a:bodyPr>
            <a:normAutofit/>
          </a:bodyPr>
          <a:lstStyle/>
          <a:p>
            <a:r>
              <a:rPr kumimoji="1" lang="en-US" altLang="zh-CN" sz="6600" b="1" dirty="0"/>
              <a:t>Outline</a:t>
            </a:r>
            <a:endParaRPr kumimoji="1" lang="zh-CN" altLang="en-US" sz="6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A28D46-7E9A-2D4A-849A-5FBAFA92C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08" y="1990321"/>
            <a:ext cx="6172200" cy="4873625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词向量计算两种优化方法</a:t>
            </a:r>
          </a:p>
          <a:p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词向量在工程中的具体实现</a:t>
            </a:r>
          </a:p>
          <a:p>
            <a:r>
              <a:rPr lang="en-US" altLang="zh-CN" sz="3600" dirty="0"/>
              <a:t>RNN</a:t>
            </a:r>
            <a:r>
              <a:rPr lang="zh-CN" altLang="en-US" sz="3600" dirty="0"/>
              <a:t>递归神经网络结构</a:t>
            </a:r>
          </a:p>
          <a:p>
            <a:r>
              <a:rPr lang="en" altLang="zh-CN" sz="3600" dirty="0">
                <a:solidFill>
                  <a:schemeClr val="bg1">
                    <a:lumMod val="65000"/>
                  </a:schemeClr>
                </a:solidFill>
              </a:rPr>
              <a:t>RNN</a:t>
            </a:r>
            <a:r>
              <a:rPr lang="zh-CN" altLang="en" sz="3600" dirty="0">
                <a:solidFill>
                  <a:schemeClr val="bg1">
                    <a:lumMod val="65000"/>
                  </a:schemeClr>
                </a:solidFill>
              </a:rPr>
              <a:t>、</a:t>
            </a:r>
            <a:r>
              <a:rPr lang="en" altLang="zh-CN" sz="3600" dirty="0">
                <a:solidFill>
                  <a:schemeClr val="bg1">
                    <a:lumMod val="65000"/>
                  </a:schemeClr>
                </a:solidFill>
              </a:rPr>
              <a:t>LSTM</a:t>
            </a:r>
            <a:r>
              <a:rPr lang="zh-CN" altLang="en" sz="3600" dirty="0">
                <a:solidFill>
                  <a:schemeClr val="bg1">
                    <a:lumMod val="65000"/>
                  </a:schemeClr>
                </a:solidFill>
              </a:rPr>
              <a:t>、</a:t>
            </a:r>
            <a:r>
              <a:rPr lang="en" altLang="zh-CN" sz="3600" dirty="0">
                <a:solidFill>
                  <a:schemeClr val="bg1">
                    <a:lumMod val="65000"/>
                  </a:schemeClr>
                </a:solidFill>
              </a:rPr>
              <a:t>GRU</a:t>
            </a: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199ACDE1-EA94-4040-9486-4FB5B9BA4318}"/>
              </a:ext>
            </a:extLst>
          </p:cNvPr>
          <p:cNvCxnSpPr/>
          <p:nvPr/>
        </p:nvCxnSpPr>
        <p:spPr>
          <a:xfrm>
            <a:off x="4488873" y="935181"/>
            <a:ext cx="0" cy="49876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637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RNN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D03C71-16C5-7F4E-91D1-46F3C06310E4}"/>
              </a:ext>
            </a:extLst>
          </p:cNvPr>
          <p:cNvSpPr txBox="1"/>
          <p:nvPr/>
        </p:nvSpPr>
        <p:spPr>
          <a:xfrm>
            <a:off x="392145" y="1247247"/>
            <a:ext cx="6626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Recurrent Neural Network</a:t>
            </a:r>
            <a:endParaRPr lang="zh-CN" altLang="en-US" sz="32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 descr="图片包含 游戏机, 画&#10;&#10;描述已自动生成">
            <a:extLst>
              <a:ext uri="{FF2B5EF4-FFF2-40B4-BE49-F238E27FC236}">
                <a16:creationId xmlns:a16="http://schemas.microsoft.com/office/drawing/2014/main" id="{AB86C910-EA0C-3346-BD6A-CD6367197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277" y="2158429"/>
            <a:ext cx="5472909" cy="3884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CB5F3B5-2FA0-6348-9FAE-0A9C12F70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45" y="2648641"/>
            <a:ext cx="5472909" cy="216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73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RNN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D03C71-16C5-7F4E-91D1-46F3C06310E4}"/>
              </a:ext>
            </a:extLst>
          </p:cNvPr>
          <p:cNvSpPr txBox="1"/>
          <p:nvPr/>
        </p:nvSpPr>
        <p:spPr>
          <a:xfrm>
            <a:off x="392145" y="1247247"/>
            <a:ext cx="6626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Recurrent Neural Network</a:t>
            </a:r>
            <a:endParaRPr lang="zh-CN" altLang="en-US" sz="32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161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RNN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D03C71-16C5-7F4E-91D1-46F3C06310E4}"/>
              </a:ext>
            </a:extLst>
          </p:cNvPr>
          <p:cNvSpPr txBox="1"/>
          <p:nvPr/>
        </p:nvSpPr>
        <p:spPr>
          <a:xfrm>
            <a:off x="392145" y="1247247"/>
            <a:ext cx="6626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Recurrent Neural Network</a:t>
            </a:r>
            <a:endParaRPr lang="zh-CN" altLang="en-US" sz="32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 descr="卡通人物&#10;&#10;描述已自动生成">
            <a:extLst>
              <a:ext uri="{FF2B5EF4-FFF2-40B4-BE49-F238E27FC236}">
                <a16:creationId xmlns:a16="http://schemas.microsoft.com/office/drawing/2014/main" id="{362C48DB-BF9E-7E43-850D-F1CF5CE41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550" y="2093279"/>
            <a:ext cx="69469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959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RNN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D03C71-16C5-7F4E-91D1-46F3C06310E4}"/>
              </a:ext>
            </a:extLst>
          </p:cNvPr>
          <p:cNvSpPr txBox="1"/>
          <p:nvPr/>
        </p:nvSpPr>
        <p:spPr>
          <a:xfrm>
            <a:off x="392145" y="1247247"/>
            <a:ext cx="6626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parameter sharing</a:t>
            </a:r>
            <a:endParaRPr lang="zh-CN" altLang="en-US" sz="32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C54CFA7-D609-784B-B2FF-E46D9A90F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52" y="2293063"/>
            <a:ext cx="4258232" cy="393302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F28F390-4615-9642-801A-DC6B0253B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862" y="2664271"/>
            <a:ext cx="5258586" cy="319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80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RNN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D03C71-16C5-7F4E-91D1-46F3C06310E4}"/>
              </a:ext>
            </a:extLst>
          </p:cNvPr>
          <p:cNvSpPr txBox="1"/>
          <p:nvPr/>
        </p:nvSpPr>
        <p:spPr>
          <a:xfrm>
            <a:off x="392145" y="1247247"/>
            <a:ext cx="6626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Bidirectional RNNs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FBAB2EC-D11D-F94C-A386-04CF5DDF54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2145" y="2050869"/>
            <a:ext cx="7324010" cy="458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2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RNN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D03C71-16C5-7F4E-91D1-46F3C06310E4}"/>
              </a:ext>
            </a:extLst>
          </p:cNvPr>
          <p:cNvSpPr txBox="1"/>
          <p:nvPr/>
        </p:nvSpPr>
        <p:spPr>
          <a:xfrm>
            <a:off x="392145" y="1247247"/>
            <a:ext cx="6626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Deep RNNs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BD0D974-8142-BF45-8BD0-A8288DCD3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63" y="2103121"/>
            <a:ext cx="6108159" cy="391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613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B0085-1EB5-D246-A985-05CBE0274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1184275"/>
            <a:ext cx="3932237" cy="1600200"/>
          </a:xfrm>
        </p:spPr>
        <p:txBody>
          <a:bodyPr>
            <a:normAutofit/>
          </a:bodyPr>
          <a:lstStyle/>
          <a:p>
            <a:r>
              <a:rPr kumimoji="1" lang="en-US" altLang="zh-CN" sz="6600" b="1" dirty="0"/>
              <a:t>Outline</a:t>
            </a:r>
            <a:endParaRPr kumimoji="1" lang="zh-CN" altLang="en-US" sz="6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A28D46-7E9A-2D4A-849A-5FBAFA92C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08" y="1990321"/>
            <a:ext cx="6172200" cy="4873625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zh-CN" altLang="en-US" sz="3600" dirty="0"/>
              <a:t>词向量计算两种优化方法</a:t>
            </a:r>
          </a:p>
          <a:p>
            <a:r>
              <a:rPr lang="zh-CN" altLang="en-US" sz="3600" dirty="0"/>
              <a:t>词向量在工程中的具体实现</a:t>
            </a:r>
          </a:p>
          <a:p>
            <a:r>
              <a:rPr lang="en-US" altLang="zh-CN" sz="3600" dirty="0"/>
              <a:t>RNN</a:t>
            </a:r>
            <a:r>
              <a:rPr lang="zh-CN" altLang="en-US" sz="3600" dirty="0"/>
              <a:t>递归神经网络结构</a:t>
            </a:r>
          </a:p>
          <a:p>
            <a:r>
              <a:rPr lang="en" altLang="zh-CN" sz="3600" dirty="0"/>
              <a:t>RNN</a:t>
            </a:r>
            <a:r>
              <a:rPr lang="zh-CN" altLang="en" sz="3600" dirty="0"/>
              <a:t>、</a:t>
            </a:r>
            <a:r>
              <a:rPr lang="en" altLang="zh-CN" sz="3600" dirty="0"/>
              <a:t>LSTM</a:t>
            </a:r>
            <a:r>
              <a:rPr lang="zh-CN" altLang="en" sz="3600" dirty="0"/>
              <a:t>、</a:t>
            </a:r>
            <a:r>
              <a:rPr lang="en" altLang="zh-CN" sz="3600" dirty="0"/>
              <a:t>GRU</a:t>
            </a: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199ACDE1-EA94-4040-9486-4FB5B9BA4318}"/>
              </a:ext>
            </a:extLst>
          </p:cNvPr>
          <p:cNvCxnSpPr/>
          <p:nvPr/>
        </p:nvCxnSpPr>
        <p:spPr>
          <a:xfrm>
            <a:off x="4488873" y="935181"/>
            <a:ext cx="0" cy="49876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592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Exploding and Vanishing Gradient Problem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FACA22B-A690-2545-BE9E-AEB59DAC6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90" y="2373549"/>
            <a:ext cx="6512327" cy="376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51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9184FAA-DC9D-0340-BD50-B4438E695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14" y="2847139"/>
            <a:ext cx="7682539" cy="342936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7D0F52E-CE65-794F-8200-7DEC5517F21E}"/>
              </a:ext>
            </a:extLst>
          </p:cNvPr>
          <p:cNvSpPr txBox="1"/>
          <p:nvPr/>
        </p:nvSpPr>
        <p:spPr>
          <a:xfrm>
            <a:off x="392145" y="417954"/>
            <a:ext cx="66261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Exploding and Vanishing Gradient Problem</a:t>
            </a:r>
          </a:p>
        </p:txBody>
      </p:sp>
    </p:spTree>
    <p:extLst>
      <p:ext uri="{BB962C8B-B14F-4D97-AF65-F5344CB8AC3E}">
        <p14:creationId xmlns:p14="http://schemas.microsoft.com/office/powerpoint/2010/main" val="4024288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>
            <a:extLst>
              <a:ext uri="{FF2B5EF4-FFF2-40B4-BE49-F238E27FC236}">
                <a16:creationId xmlns:a16="http://schemas.microsoft.com/office/drawing/2014/main" id="{15B4260E-95D2-814E-B4FE-2E8E77798881}"/>
              </a:ext>
            </a:extLst>
          </p:cNvPr>
          <p:cNvSpPr/>
          <p:nvPr/>
        </p:nvSpPr>
        <p:spPr>
          <a:xfrm>
            <a:off x="5510227" y="1101539"/>
            <a:ext cx="3286244" cy="66799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D03C71-16C5-7F4E-91D1-46F3C06310E4}"/>
              </a:ext>
            </a:extLst>
          </p:cNvPr>
          <p:cNvSpPr txBox="1"/>
          <p:nvPr/>
        </p:nvSpPr>
        <p:spPr>
          <a:xfrm>
            <a:off x="776305" y="3469103"/>
            <a:ext cx="3709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Vanishing Gradient</a:t>
            </a:r>
            <a:endParaRPr lang="zh-CN" altLang="en-US" sz="32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568834D-0061-F042-B030-A1E1A9644D66}"/>
              </a:ext>
            </a:extLst>
          </p:cNvPr>
          <p:cNvSpPr txBox="1"/>
          <p:nvPr/>
        </p:nvSpPr>
        <p:spPr>
          <a:xfrm>
            <a:off x="776305" y="1213063"/>
            <a:ext cx="3709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Exploding Gradient</a:t>
            </a:r>
            <a:endParaRPr lang="zh-CN" altLang="en-US" sz="32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5BBED06-A082-7B49-80C3-641D914C72F5}"/>
              </a:ext>
            </a:extLst>
          </p:cNvPr>
          <p:cNvSpPr/>
          <p:nvPr/>
        </p:nvSpPr>
        <p:spPr>
          <a:xfrm>
            <a:off x="5756973" y="1166851"/>
            <a:ext cx="27927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gradient clipping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85346E85-3F97-6C4C-9125-DE4B0AF1B338}"/>
              </a:ext>
            </a:extLst>
          </p:cNvPr>
          <p:cNvSpPr/>
          <p:nvPr/>
        </p:nvSpPr>
        <p:spPr>
          <a:xfrm>
            <a:off x="5510227" y="2844032"/>
            <a:ext cx="3286244" cy="66799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EE40A1A-8330-A543-A2A2-AD5BF400A118}"/>
              </a:ext>
            </a:extLst>
          </p:cNvPr>
          <p:cNvSpPr/>
          <p:nvPr/>
        </p:nvSpPr>
        <p:spPr>
          <a:xfrm>
            <a:off x="5521215" y="2932886"/>
            <a:ext cx="32752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Identity Initialization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A8433D9D-A424-E941-8B38-67D53D939152}"/>
              </a:ext>
            </a:extLst>
          </p:cNvPr>
          <p:cNvSpPr/>
          <p:nvPr/>
        </p:nvSpPr>
        <p:spPr>
          <a:xfrm>
            <a:off x="5510227" y="3814597"/>
            <a:ext cx="3286244" cy="66799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E52A076-52D7-1049-8FBA-E3DE8A57BF21}"/>
              </a:ext>
            </a:extLst>
          </p:cNvPr>
          <p:cNvSpPr/>
          <p:nvPr/>
        </p:nvSpPr>
        <p:spPr>
          <a:xfrm>
            <a:off x="6580531" y="3886984"/>
            <a:ext cx="10326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LSTM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307A5296-1B05-FF4C-9598-8703532DDF8D}"/>
              </a:ext>
            </a:extLst>
          </p:cNvPr>
          <p:cNvSpPr/>
          <p:nvPr/>
        </p:nvSpPr>
        <p:spPr>
          <a:xfrm>
            <a:off x="5510227" y="4754471"/>
            <a:ext cx="3286244" cy="66799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5E364B9-07A1-E74F-A782-3223D154B706}"/>
              </a:ext>
            </a:extLst>
          </p:cNvPr>
          <p:cNvSpPr/>
          <p:nvPr/>
        </p:nvSpPr>
        <p:spPr>
          <a:xfrm>
            <a:off x="5611900" y="4826858"/>
            <a:ext cx="30155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Residual Networks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9224C0B9-E25C-3043-81D8-4188A870D7BF}"/>
              </a:ext>
            </a:extLst>
          </p:cNvPr>
          <p:cNvSpPr/>
          <p:nvPr/>
        </p:nvSpPr>
        <p:spPr>
          <a:xfrm>
            <a:off x="5521215" y="5647701"/>
            <a:ext cx="3286244" cy="66799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1D96753-58B7-8B48-92E0-908F773A433E}"/>
              </a:ext>
            </a:extLst>
          </p:cNvPr>
          <p:cNvSpPr/>
          <p:nvPr/>
        </p:nvSpPr>
        <p:spPr>
          <a:xfrm>
            <a:off x="5534307" y="5720088"/>
            <a:ext cx="33057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Batch Normalization</a:t>
            </a:r>
          </a:p>
        </p:txBody>
      </p:sp>
    </p:spTree>
    <p:extLst>
      <p:ext uri="{BB962C8B-B14F-4D97-AF65-F5344CB8AC3E}">
        <p14:creationId xmlns:p14="http://schemas.microsoft.com/office/powerpoint/2010/main" val="54072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B0085-1EB5-D246-A985-05CBE0274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1184275"/>
            <a:ext cx="3932237" cy="1600200"/>
          </a:xfrm>
        </p:spPr>
        <p:txBody>
          <a:bodyPr>
            <a:normAutofit/>
          </a:bodyPr>
          <a:lstStyle/>
          <a:p>
            <a:r>
              <a:rPr kumimoji="1" lang="en-US" altLang="zh-CN" sz="6600" b="1" dirty="0"/>
              <a:t>Outline</a:t>
            </a:r>
            <a:endParaRPr kumimoji="1" lang="zh-CN" altLang="en-US" sz="6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A28D46-7E9A-2D4A-849A-5FBAFA92C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08" y="1990321"/>
            <a:ext cx="6172200" cy="4873625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词向量计算两种优化方法</a:t>
            </a:r>
          </a:p>
          <a:p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词向量在工程中的具体实现</a:t>
            </a:r>
          </a:p>
          <a:p>
            <a:r>
              <a:rPr lang="en-US" altLang="zh-CN" sz="3600" dirty="0">
                <a:solidFill>
                  <a:schemeClr val="bg1">
                    <a:lumMod val="65000"/>
                  </a:schemeClr>
                </a:solidFill>
              </a:rPr>
              <a:t>RNN</a:t>
            </a: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递归神经网络结构</a:t>
            </a:r>
          </a:p>
          <a:p>
            <a:r>
              <a:rPr lang="en" altLang="zh-CN" sz="3600" dirty="0"/>
              <a:t>RNN</a:t>
            </a:r>
            <a:r>
              <a:rPr lang="zh-CN" altLang="en" sz="3600" dirty="0"/>
              <a:t>、</a:t>
            </a:r>
            <a:r>
              <a:rPr lang="en" altLang="zh-CN" sz="3600" dirty="0"/>
              <a:t>LSTM</a:t>
            </a:r>
            <a:r>
              <a:rPr lang="zh-CN" altLang="en" sz="3600" dirty="0"/>
              <a:t>、</a:t>
            </a:r>
            <a:r>
              <a:rPr lang="en" altLang="zh-CN" sz="3600" dirty="0"/>
              <a:t>GRU</a:t>
            </a: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199ACDE1-EA94-4040-9486-4FB5B9BA4318}"/>
              </a:ext>
            </a:extLst>
          </p:cNvPr>
          <p:cNvCxnSpPr/>
          <p:nvPr/>
        </p:nvCxnSpPr>
        <p:spPr>
          <a:xfrm>
            <a:off x="4488873" y="935181"/>
            <a:ext cx="0" cy="49876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891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287642" y="163658"/>
            <a:ext cx="16456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LSTM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D03C71-16C5-7F4E-91D1-46F3C06310E4}"/>
              </a:ext>
            </a:extLst>
          </p:cNvPr>
          <p:cNvSpPr txBox="1"/>
          <p:nvPr/>
        </p:nvSpPr>
        <p:spPr>
          <a:xfrm>
            <a:off x="317252" y="853197"/>
            <a:ext cx="4728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Long Short Term Memory</a:t>
            </a:r>
            <a:endParaRPr lang="zh-CN" altLang="en-US" sz="32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10B95A2-1E3A-8D43-ADB3-FEED355AA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855" y="771897"/>
            <a:ext cx="6685308" cy="265710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642685F-89D8-6240-8E72-5ACD26DDE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84" y="3977081"/>
            <a:ext cx="6840830" cy="265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7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LSTM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7765E17-0C47-234B-8AF0-E999CC7E9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44" y="1928520"/>
            <a:ext cx="5833343" cy="417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97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LSTM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F70C43-9372-CB4F-9683-A03B7C599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74" y="1766207"/>
            <a:ext cx="6339430" cy="428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732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LSTM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5873E71-6AE0-CD48-A002-6862AA5B6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23" y="1680392"/>
            <a:ext cx="6156601" cy="408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149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4071F5E-5F78-044A-AC58-E145DFC3F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44" y="1949449"/>
            <a:ext cx="5894743" cy="398108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CA3A57D-FC6C-9247-8B2F-6BC304565CC5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LSTM</a:t>
            </a:r>
          </a:p>
        </p:txBody>
      </p:sp>
    </p:spTree>
    <p:extLst>
      <p:ext uri="{BB962C8B-B14F-4D97-AF65-F5344CB8AC3E}">
        <p14:creationId xmlns:p14="http://schemas.microsoft.com/office/powerpoint/2010/main" val="14394875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LSTM</a:t>
            </a:r>
          </a:p>
        </p:txBody>
      </p:sp>
    </p:spTree>
    <p:extLst>
      <p:ext uri="{BB962C8B-B14F-4D97-AF65-F5344CB8AC3E}">
        <p14:creationId xmlns:p14="http://schemas.microsoft.com/office/powerpoint/2010/main" val="157830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B0085-1EB5-D246-A985-05CBE0274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1184275"/>
            <a:ext cx="3932237" cy="1600200"/>
          </a:xfrm>
        </p:spPr>
        <p:txBody>
          <a:bodyPr>
            <a:normAutofit/>
          </a:bodyPr>
          <a:lstStyle/>
          <a:p>
            <a:r>
              <a:rPr kumimoji="1" lang="en-US" altLang="zh-CN" sz="6600" b="1" dirty="0"/>
              <a:t>Outline</a:t>
            </a:r>
            <a:endParaRPr kumimoji="1" lang="zh-CN" altLang="en-US" sz="6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A28D46-7E9A-2D4A-849A-5FBAFA92C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08" y="1990321"/>
            <a:ext cx="6172200" cy="4873625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zh-CN" altLang="en-US" sz="3600" dirty="0"/>
              <a:t>词向量计算两种优化方法</a:t>
            </a:r>
          </a:p>
          <a:p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词向量在工程中的具体实现</a:t>
            </a:r>
          </a:p>
          <a:p>
            <a:r>
              <a:rPr lang="en-US" altLang="zh-CN" sz="3600" dirty="0">
                <a:solidFill>
                  <a:schemeClr val="bg1">
                    <a:lumMod val="65000"/>
                  </a:schemeClr>
                </a:solidFill>
              </a:rPr>
              <a:t>RNN</a:t>
            </a: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递归神经网络结构</a:t>
            </a:r>
          </a:p>
          <a:p>
            <a:r>
              <a:rPr lang="en" altLang="zh-CN" sz="3600" dirty="0">
                <a:solidFill>
                  <a:schemeClr val="bg1">
                    <a:lumMod val="65000"/>
                  </a:schemeClr>
                </a:solidFill>
              </a:rPr>
              <a:t>RNN</a:t>
            </a:r>
            <a:r>
              <a:rPr lang="zh-CN" altLang="en" sz="3600" dirty="0">
                <a:solidFill>
                  <a:schemeClr val="bg1">
                    <a:lumMod val="65000"/>
                  </a:schemeClr>
                </a:solidFill>
              </a:rPr>
              <a:t>、</a:t>
            </a:r>
            <a:r>
              <a:rPr lang="en" altLang="zh-CN" sz="3600" dirty="0">
                <a:solidFill>
                  <a:schemeClr val="bg1">
                    <a:lumMod val="65000"/>
                  </a:schemeClr>
                </a:solidFill>
              </a:rPr>
              <a:t>LSTM</a:t>
            </a:r>
            <a:r>
              <a:rPr lang="zh-CN" altLang="en" sz="3600" dirty="0">
                <a:solidFill>
                  <a:schemeClr val="bg1">
                    <a:lumMod val="65000"/>
                  </a:schemeClr>
                </a:solidFill>
              </a:rPr>
              <a:t>、</a:t>
            </a:r>
            <a:r>
              <a:rPr lang="en" altLang="zh-CN" sz="3600" dirty="0">
                <a:solidFill>
                  <a:schemeClr val="bg1">
                    <a:lumMod val="65000"/>
                  </a:schemeClr>
                </a:solidFill>
              </a:rPr>
              <a:t>GRU</a:t>
            </a: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199ACDE1-EA94-4040-9486-4FB5B9BA4318}"/>
              </a:ext>
            </a:extLst>
          </p:cNvPr>
          <p:cNvCxnSpPr/>
          <p:nvPr/>
        </p:nvCxnSpPr>
        <p:spPr>
          <a:xfrm>
            <a:off x="4488873" y="935181"/>
            <a:ext cx="0" cy="49876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9010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150A00E-1534-684E-8B35-39C3178B4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58" y="1993899"/>
            <a:ext cx="5901915" cy="405420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1DAD25D-186F-AE4C-A429-2D5256E4B127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GRU</a:t>
            </a:r>
          </a:p>
        </p:txBody>
      </p:sp>
    </p:spTree>
    <p:extLst>
      <p:ext uri="{BB962C8B-B14F-4D97-AF65-F5344CB8AC3E}">
        <p14:creationId xmlns:p14="http://schemas.microsoft.com/office/powerpoint/2010/main" val="1187068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C5F4E72-AB96-3844-93A6-2ACAEC3BD9BC}"/>
              </a:ext>
            </a:extLst>
          </p:cNvPr>
          <p:cNvSpPr txBox="1"/>
          <p:nvPr/>
        </p:nvSpPr>
        <p:spPr>
          <a:xfrm>
            <a:off x="2321817" y="2721114"/>
            <a:ext cx="115332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作业</a:t>
            </a:r>
            <a:endParaRPr kumimoji="1" lang="en" altLang="zh-CN" sz="4000" dirty="0"/>
          </a:p>
        </p:txBody>
      </p:sp>
    </p:spTree>
    <p:extLst>
      <p:ext uri="{BB962C8B-B14F-4D97-AF65-F5344CB8AC3E}">
        <p14:creationId xmlns:p14="http://schemas.microsoft.com/office/powerpoint/2010/main" val="11564134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8EE9A29-30D8-0541-B179-6371AEE9EC00}"/>
              </a:ext>
            </a:extLst>
          </p:cNvPr>
          <p:cNvSpPr txBox="1"/>
          <p:nvPr/>
        </p:nvSpPr>
        <p:spPr>
          <a:xfrm>
            <a:off x="3013587" y="2721114"/>
            <a:ext cx="8342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/>
              <a:t>Bye</a:t>
            </a:r>
            <a:r>
              <a:rPr kumimoji="1" lang="zh-CN" altLang="en-US" sz="4000" b="1" dirty="0"/>
              <a:t> ！</a:t>
            </a:r>
            <a:endParaRPr kumimoji="1" lang="en-US" altLang="zh-CN" sz="4000" b="1" dirty="0"/>
          </a:p>
        </p:txBody>
      </p:sp>
    </p:spTree>
    <p:extLst>
      <p:ext uri="{BB962C8B-B14F-4D97-AF65-F5344CB8AC3E}">
        <p14:creationId xmlns:p14="http://schemas.microsoft.com/office/powerpoint/2010/main" val="1004145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Hierarchical </a:t>
            </a:r>
            <a:r>
              <a:rPr lang="en-US" altLang="zh-CN" sz="4000" kern="100" dirty="0" err="1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Softmax</a:t>
            </a:r>
            <a:endParaRPr lang="en-US" altLang="zh-CN" sz="40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D03C71-16C5-7F4E-91D1-46F3C06310E4}"/>
              </a:ext>
            </a:extLst>
          </p:cNvPr>
          <p:cNvSpPr txBox="1"/>
          <p:nvPr/>
        </p:nvSpPr>
        <p:spPr>
          <a:xfrm>
            <a:off x="392145" y="1247247"/>
            <a:ext cx="6626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Huffman Tree</a:t>
            </a:r>
            <a:r>
              <a:rPr lang="zh-CN" altLang="en-US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（哈夫曼树）</a:t>
            </a:r>
          </a:p>
        </p:txBody>
      </p:sp>
    </p:spTree>
    <p:extLst>
      <p:ext uri="{BB962C8B-B14F-4D97-AF65-F5344CB8AC3E}">
        <p14:creationId xmlns:p14="http://schemas.microsoft.com/office/powerpoint/2010/main" val="1438348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Hierarchical </a:t>
            </a:r>
            <a:r>
              <a:rPr lang="en-US" altLang="zh-CN" sz="4000" kern="100" dirty="0" err="1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Softmax</a:t>
            </a:r>
            <a:endParaRPr lang="en-US" altLang="zh-CN" sz="40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D03C71-16C5-7F4E-91D1-46F3C06310E4}"/>
              </a:ext>
            </a:extLst>
          </p:cNvPr>
          <p:cNvSpPr txBox="1"/>
          <p:nvPr/>
        </p:nvSpPr>
        <p:spPr>
          <a:xfrm>
            <a:off x="392145" y="1247247"/>
            <a:ext cx="6626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Huffman Tree</a:t>
            </a:r>
            <a:r>
              <a:rPr lang="zh-CN" altLang="en-US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（哈夫曼树）</a:t>
            </a:r>
          </a:p>
        </p:txBody>
      </p:sp>
    </p:spTree>
    <p:extLst>
      <p:ext uri="{BB962C8B-B14F-4D97-AF65-F5344CB8AC3E}">
        <p14:creationId xmlns:p14="http://schemas.microsoft.com/office/powerpoint/2010/main" val="1010633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Hierarchical </a:t>
            </a:r>
            <a:r>
              <a:rPr lang="en-US" altLang="zh-CN" sz="4000" kern="100" dirty="0" err="1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Softmax</a:t>
            </a:r>
            <a:endParaRPr lang="en-US" altLang="zh-CN" sz="40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D03C71-16C5-7F4E-91D1-46F3C06310E4}"/>
              </a:ext>
            </a:extLst>
          </p:cNvPr>
          <p:cNvSpPr txBox="1"/>
          <p:nvPr/>
        </p:nvSpPr>
        <p:spPr>
          <a:xfrm>
            <a:off x="392145" y="1247247"/>
            <a:ext cx="6626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Logistic Regression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6B1D6CC-FBB4-4544-ADC3-CF26D08EC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17" y="2410691"/>
            <a:ext cx="5396983" cy="363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96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Hierarchical </a:t>
            </a:r>
            <a:r>
              <a:rPr lang="en-US" altLang="zh-CN" sz="4000" kern="100" dirty="0" err="1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Softmax</a:t>
            </a:r>
            <a:endParaRPr lang="en-US" altLang="zh-CN" sz="40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96A378-03C9-8240-9596-18BB47308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66" y="2040240"/>
            <a:ext cx="5504042" cy="310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01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Hierarchical </a:t>
            </a:r>
            <a:r>
              <a:rPr lang="en-US" altLang="zh-CN" sz="4000" kern="100" dirty="0" err="1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Softmax</a:t>
            </a:r>
            <a:endParaRPr lang="en-US" altLang="zh-CN" sz="40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432E7EC-51B0-5540-96BB-D3E86A203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45" y="1608183"/>
            <a:ext cx="58674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14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Negative Sampling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D03C71-16C5-7F4E-91D1-46F3C06310E4}"/>
              </a:ext>
            </a:extLst>
          </p:cNvPr>
          <p:cNvSpPr txBox="1"/>
          <p:nvPr/>
        </p:nvSpPr>
        <p:spPr>
          <a:xfrm>
            <a:off x="392144" y="1247247"/>
            <a:ext cx="8502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每次让一个训练样本仅仅更新一小部分的权重</a:t>
            </a:r>
          </a:p>
        </p:txBody>
      </p:sp>
    </p:spTree>
    <p:extLst>
      <p:ext uri="{BB962C8B-B14F-4D97-AF65-F5344CB8AC3E}">
        <p14:creationId xmlns:p14="http://schemas.microsoft.com/office/powerpoint/2010/main" val="359833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18589</TotalTime>
  <Words>244</Words>
  <Application>Microsoft Macintosh PowerPoint</Application>
  <PresentationFormat>宽屏</PresentationFormat>
  <Paragraphs>72</Paragraphs>
  <Slides>32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7" baseType="lpstr">
      <vt:lpstr>等线</vt:lpstr>
      <vt:lpstr>等线</vt:lpstr>
      <vt:lpstr>等线 Light</vt:lpstr>
      <vt:lpstr>Arial</vt:lpstr>
      <vt:lpstr>Office 主题​​</vt:lpstr>
      <vt:lpstr>PowerPoint 演示文稿</vt:lpstr>
      <vt:lpstr>Outline</vt:lpstr>
      <vt:lpstr>Outline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Outline</vt:lpstr>
      <vt:lpstr>PowerPoint 演示文稿</vt:lpstr>
      <vt:lpstr>Outline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Outline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nan</dc:creator>
  <cp:lastModifiedBy>zhang nan</cp:lastModifiedBy>
  <cp:revision>109</cp:revision>
  <cp:lastPrinted>2019-11-08T15:05:15Z</cp:lastPrinted>
  <dcterms:created xsi:type="dcterms:W3CDTF">2019-10-16T03:16:11Z</dcterms:created>
  <dcterms:modified xsi:type="dcterms:W3CDTF">2020-04-24T05:56:56Z</dcterms:modified>
</cp:coreProperties>
</file>